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Roboto Medium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Medium-bold.fntdata"/><Relationship Id="rId14" Type="http://schemas.openxmlformats.org/officeDocument/2006/relationships/font" Target="fonts/RobotoMedium-regular.fntdata"/><Relationship Id="rId17" Type="http://schemas.openxmlformats.org/officeDocument/2006/relationships/font" Target="fonts/RobotoMedium-boldItalic.fntdata"/><Relationship Id="rId16" Type="http://schemas.openxmlformats.org/officeDocument/2006/relationships/font" Target="fonts/RobotoMedium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12efbfc09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12efbfc09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d13862642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d13862642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d12efbfc0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d12efbfc0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d12efbfc09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d12efbfc09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723856" y="582087"/>
            <a:ext cx="3948000" cy="3948000"/>
          </a:xfrm>
          <a:prstGeom prst="ellipse">
            <a:avLst/>
          </a:prstGeom>
          <a:solidFill>
            <a:srgbClr val="65F0A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" name="Google Shape;55;p13"/>
          <p:cNvGrpSpPr/>
          <p:nvPr/>
        </p:nvGrpSpPr>
        <p:grpSpPr>
          <a:xfrm>
            <a:off x="3619861" y="407378"/>
            <a:ext cx="2166000" cy="2166000"/>
            <a:chOff x="3619861" y="407378"/>
            <a:chExt cx="2166000" cy="2166000"/>
          </a:xfrm>
        </p:grpSpPr>
        <p:sp>
          <p:nvSpPr>
            <p:cNvPr id="56" name="Google Shape;56;p13"/>
            <p:cNvSpPr/>
            <p:nvPr/>
          </p:nvSpPr>
          <p:spPr>
            <a:xfrm>
              <a:off x="3619861" y="407378"/>
              <a:ext cx="2166000" cy="2166000"/>
            </a:xfrm>
            <a:prstGeom prst="ellipse">
              <a:avLst/>
            </a:prstGeom>
            <a:solidFill>
              <a:srgbClr val="0C8148"/>
            </a:solidFill>
            <a:ln cap="flat" cmpd="sng" w="2857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3"/>
            <p:cNvSpPr txBox="1"/>
            <p:nvPr/>
          </p:nvSpPr>
          <p:spPr>
            <a:xfrm>
              <a:off x="4024522" y="707737"/>
              <a:ext cx="1328400" cy="66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7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SEAS TF Training</a:t>
              </a:r>
              <a:endParaRPr b="1" sz="17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8" name="Google Shape;58;p13"/>
          <p:cNvGrpSpPr/>
          <p:nvPr/>
        </p:nvGrpSpPr>
        <p:grpSpPr>
          <a:xfrm>
            <a:off x="4648111" y="1143043"/>
            <a:ext cx="2166000" cy="2166000"/>
            <a:chOff x="4648111" y="1143043"/>
            <a:chExt cx="2166000" cy="2166000"/>
          </a:xfrm>
        </p:grpSpPr>
        <p:sp>
          <p:nvSpPr>
            <p:cNvPr id="59" name="Google Shape;59;p13"/>
            <p:cNvSpPr/>
            <p:nvPr/>
          </p:nvSpPr>
          <p:spPr>
            <a:xfrm>
              <a:off x="4648111" y="1143043"/>
              <a:ext cx="2166000" cy="2166000"/>
            </a:xfrm>
            <a:prstGeom prst="ellipse">
              <a:avLst/>
            </a:prstGeom>
            <a:solidFill>
              <a:srgbClr val="0E9453"/>
            </a:solidFill>
            <a:ln cap="flat" cmpd="sng" w="2857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4797350" y="1696200"/>
              <a:ext cx="1867500" cy="66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Inclusive Pedagogy in STEM Reading Group</a:t>
              </a:r>
              <a:endParaRPr b="1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1" name="Google Shape;61;p13"/>
          <p:cNvGrpSpPr/>
          <p:nvPr/>
        </p:nvGrpSpPr>
        <p:grpSpPr>
          <a:xfrm>
            <a:off x="4238812" y="2357689"/>
            <a:ext cx="2166000" cy="2166000"/>
            <a:chOff x="4238812" y="2357689"/>
            <a:chExt cx="2166000" cy="2166000"/>
          </a:xfrm>
        </p:grpSpPr>
        <p:sp>
          <p:nvSpPr>
            <p:cNvPr id="62" name="Google Shape;62;p13"/>
            <p:cNvSpPr/>
            <p:nvPr/>
          </p:nvSpPr>
          <p:spPr>
            <a:xfrm>
              <a:off x="4238812" y="2357689"/>
              <a:ext cx="2166000" cy="2166000"/>
            </a:xfrm>
            <a:prstGeom prst="ellipse">
              <a:avLst/>
            </a:prstGeom>
            <a:solidFill>
              <a:srgbClr val="085631"/>
            </a:solidFill>
            <a:ln cap="flat" cmpd="sng" w="2857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 txBox="1"/>
            <p:nvPr/>
          </p:nvSpPr>
          <p:spPr>
            <a:xfrm>
              <a:off x="5047900" y="2964401"/>
              <a:ext cx="1328400" cy="1082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3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Connecting TFs with resources and each other</a:t>
              </a:r>
              <a:endParaRPr b="1" sz="13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4" name="Google Shape;64;p13"/>
          <p:cNvGrpSpPr/>
          <p:nvPr/>
        </p:nvGrpSpPr>
        <p:grpSpPr>
          <a:xfrm>
            <a:off x="2983201" y="2357790"/>
            <a:ext cx="2166000" cy="2166000"/>
            <a:chOff x="2983201" y="2357790"/>
            <a:chExt cx="2166000" cy="2166000"/>
          </a:xfrm>
        </p:grpSpPr>
        <p:sp>
          <p:nvSpPr>
            <p:cNvPr id="65" name="Google Shape;65;p13"/>
            <p:cNvSpPr/>
            <p:nvPr/>
          </p:nvSpPr>
          <p:spPr>
            <a:xfrm>
              <a:off x="2983201" y="2357790"/>
              <a:ext cx="2166000" cy="2166000"/>
            </a:xfrm>
            <a:prstGeom prst="ellipse">
              <a:avLst/>
            </a:prstGeom>
            <a:solidFill>
              <a:srgbClr val="0B7140"/>
            </a:solidFill>
            <a:ln cap="flat" cmpd="sng" w="2857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3"/>
            <p:cNvSpPr txBox="1"/>
            <p:nvPr/>
          </p:nvSpPr>
          <p:spPr>
            <a:xfrm>
              <a:off x="3270173" y="3469650"/>
              <a:ext cx="1653900" cy="66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5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Other SEAS Activities, Initiatives, and Discussions</a:t>
              </a:r>
              <a:r>
                <a:rPr b="1" lang="en" sz="10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endParaRPr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7" name="Google Shape;67;p13"/>
          <p:cNvGrpSpPr/>
          <p:nvPr/>
        </p:nvGrpSpPr>
        <p:grpSpPr>
          <a:xfrm>
            <a:off x="2591728" y="1143012"/>
            <a:ext cx="2166000" cy="2166000"/>
            <a:chOff x="2591728" y="1143012"/>
            <a:chExt cx="2166000" cy="2166000"/>
          </a:xfrm>
        </p:grpSpPr>
        <p:sp>
          <p:nvSpPr>
            <p:cNvPr id="68" name="Google Shape;68;p13"/>
            <p:cNvSpPr/>
            <p:nvPr/>
          </p:nvSpPr>
          <p:spPr>
            <a:xfrm>
              <a:off x="2591728" y="1143012"/>
              <a:ext cx="2166000" cy="2166000"/>
            </a:xfrm>
            <a:prstGeom prst="ellipse">
              <a:avLst/>
            </a:prstGeom>
            <a:solidFill>
              <a:srgbClr val="0B7743"/>
            </a:solidFill>
            <a:ln cap="flat" cmpd="sng" w="2857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 txBox="1"/>
            <p:nvPr/>
          </p:nvSpPr>
          <p:spPr>
            <a:xfrm>
              <a:off x="2783573" y="1895300"/>
              <a:ext cx="1782300" cy="66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SEAS Teaching Practicum </a:t>
              </a:r>
              <a:endParaRPr b="1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(ES301, Pedagogy Course)</a:t>
              </a:r>
              <a:endParaRPr b="1" i="1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70" name="Google Shape;70;p13"/>
          <p:cNvSpPr txBox="1"/>
          <p:nvPr/>
        </p:nvSpPr>
        <p:spPr>
          <a:xfrm>
            <a:off x="0" y="130500"/>
            <a:ext cx="4422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Lillian Pentecost, SEAS PF, Fall 2020 - Spring 2021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/>
          <p:nvPr/>
        </p:nvSpPr>
        <p:spPr>
          <a:xfrm>
            <a:off x="2723856" y="582087"/>
            <a:ext cx="3948000" cy="3948000"/>
          </a:xfrm>
          <a:prstGeom prst="ellipse">
            <a:avLst/>
          </a:prstGeom>
          <a:solidFill>
            <a:srgbClr val="65F0A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6" name="Google Shape;76;p14"/>
          <p:cNvGrpSpPr/>
          <p:nvPr/>
        </p:nvGrpSpPr>
        <p:grpSpPr>
          <a:xfrm>
            <a:off x="2591728" y="1143012"/>
            <a:ext cx="2166000" cy="2166000"/>
            <a:chOff x="2591728" y="1143012"/>
            <a:chExt cx="2166000" cy="2166000"/>
          </a:xfrm>
        </p:grpSpPr>
        <p:sp>
          <p:nvSpPr>
            <p:cNvPr id="77" name="Google Shape;77;p14"/>
            <p:cNvSpPr/>
            <p:nvPr/>
          </p:nvSpPr>
          <p:spPr>
            <a:xfrm>
              <a:off x="2591728" y="1143012"/>
              <a:ext cx="2166000" cy="2166000"/>
            </a:xfrm>
            <a:prstGeom prst="ellipse">
              <a:avLst/>
            </a:prstGeom>
            <a:solidFill>
              <a:srgbClr val="999999"/>
            </a:solidFill>
            <a:ln cap="flat" cmpd="sng" w="2857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4"/>
            <p:cNvSpPr txBox="1"/>
            <p:nvPr/>
          </p:nvSpPr>
          <p:spPr>
            <a:xfrm>
              <a:off x="2783573" y="1895300"/>
              <a:ext cx="1782300" cy="661500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SEAS Teaching Practicum </a:t>
              </a:r>
              <a:endParaRPr b="1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(ES301, Pedagogy Course)</a:t>
              </a:r>
              <a:endParaRPr b="1" i="1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79" name="Google Shape;79;p14"/>
          <p:cNvGrpSpPr/>
          <p:nvPr/>
        </p:nvGrpSpPr>
        <p:grpSpPr>
          <a:xfrm>
            <a:off x="4648111" y="1143043"/>
            <a:ext cx="2166000" cy="2166000"/>
            <a:chOff x="4648111" y="1143043"/>
            <a:chExt cx="2166000" cy="2166000"/>
          </a:xfrm>
        </p:grpSpPr>
        <p:sp>
          <p:nvSpPr>
            <p:cNvPr id="80" name="Google Shape;80;p14"/>
            <p:cNvSpPr/>
            <p:nvPr/>
          </p:nvSpPr>
          <p:spPr>
            <a:xfrm>
              <a:off x="4648111" y="1143043"/>
              <a:ext cx="2166000" cy="2166000"/>
            </a:xfrm>
            <a:prstGeom prst="ellipse">
              <a:avLst/>
            </a:prstGeom>
            <a:solidFill>
              <a:srgbClr val="999999"/>
            </a:solidFill>
            <a:ln cap="flat" cmpd="sng" w="2857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4"/>
            <p:cNvSpPr txBox="1"/>
            <p:nvPr/>
          </p:nvSpPr>
          <p:spPr>
            <a:xfrm>
              <a:off x="4797350" y="1696200"/>
              <a:ext cx="1867500" cy="66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Inclusive Pedagogy in STEM Reading Group</a:t>
              </a:r>
              <a:endParaRPr b="1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82" name="Google Shape;82;p14"/>
          <p:cNvGrpSpPr/>
          <p:nvPr/>
        </p:nvGrpSpPr>
        <p:grpSpPr>
          <a:xfrm>
            <a:off x="4238812" y="2357689"/>
            <a:ext cx="2166000" cy="2166000"/>
            <a:chOff x="4238812" y="2357689"/>
            <a:chExt cx="2166000" cy="2166000"/>
          </a:xfrm>
        </p:grpSpPr>
        <p:sp>
          <p:nvSpPr>
            <p:cNvPr id="83" name="Google Shape;83;p14"/>
            <p:cNvSpPr/>
            <p:nvPr/>
          </p:nvSpPr>
          <p:spPr>
            <a:xfrm>
              <a:off x="4238812" y="2357689"/>
              <a:ext cx="2166000" cy="2166000"/>
            </a:xfrm>
            <a:prstGeom prst="ellipse">
              <a:avLst/>
            </a:prstGeom>
            <a:solidFill>
              <a:srgbClr val="999999"/>
            </a:solidFill>
            <a:ln cap="flat" cmpd="sng" w="2857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4"/>
            <p:cNvSpPr txBox="1"/>
            <p:nvPr/>
          </p:nvSpPr>
          <p:spPr>
            <a:xfrm>
              <a:off x="5047900" y="2964401"/>
              <a:ext cx="1328400" cy="1082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3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Connecting TFs with resources and each other</a:t>
              </a:r>
              <a:endParaRPr b="1" sz="13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85" name="Google Shape;85;p14"/>
          <p:cNvGrpSpPr/>
          <p:nvPr/>
        </p:nvGrpSpPr>
        <p:grpSpPr>
          <a:xfrm>
            <a:off x="2983201" y="2357790"/>
            <a:ext cx="2166000" cy="2166000"/>
            <a:chOff x="2983201" y="2357790"/>
            <a:chExt cx="2166000" cy="2166000"/>
          </a:xfrm>
        </p:grpSpPr>
        <p:sp>
          <p:nvSpPr>
            <p:cNvPr id="86" name="Google Shape;86;p14"/>
            <p:cNvSpPr/>
            <p:nvPr/>
          </p:nvSpPr>
          <p:spPr>
            <a:xfrm>
              <a:off x="2983201" y="2357790"/>
              <a:ext cx="2166000" cy="2166000"/>
            </a:xfrm>
            <a:prstGeom prst="ellipse">
              <a:avLst/>
            </a:prstGeom>
            <a:solidFill>
              <a:srgbClr val="999999"/>
            </a:solidFill>
            <a:ln cap="flat" cmpd="sng" w="2857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4"/>
            <p:cNvSpPr txBox="1"/>
            <p:nvPr/>
          </p:nvSpPr>
          <p:spPr>
            <a:xfrm>
              <a:off x="3270173" y="3469650"/>
              <a:ext cx="1653900" cy="66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5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Other SEAS Activities, Initiatives, and Discussions</a:t>
              </a:r>
              <a:r>
                <a:rPr b="1" lang="en" sz="10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endParaRPr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88" name="Google Shape;88;p14"/>
          <p:cNvGrpSpPr/>
          <p:nvPr/>
        </p:nvGrpSpPr>
        <p:grpSpPr>
          <a:xfrm>
            <a:off x="3619861" y="407378"/>
            <a:ext cx="2166000" cy="2166000"/>
            <a:chOff x="3619861" y="407378"/>
            <a:chExt cx="2166000" cy="2166000"/>
          </a:xfrm>
        </p:grpSpPr>
        <p:sp>
          <p:nvSpPr>
            <p:cNvPr id="89" name="Google Shape;89;p14"/>
            <p:cNvSpPr/>
            <p:nvPr/>
          </p:nvSpPr>
          <p:spPr>
            <a:xfrm>
              <a:off x="3619861" y="407378"/>
              <a:ext cx="2166000" cy="2166000"/>
            </a:xfrm>
            <a:prstGeom prst="ellipse">
              <a:avLst/>
            </a:prstGeom>
            <a:solidFill>
              <a:srgbClr val="0C8148"/>
            </a:solidFill>
            <a:ln cap="flat" cmpd="sng" w="2857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4"/>
            <p:cNvSpPr txBox="1"/>
            <p:nvPr/>
          </p:nvSpPr>
          <p:spPr>
            <a:xfrm>
              <a:off x="4024522" y="707737"/>
              <a:ext cx="1328400" cy="66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7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SEAS TF Training</a:t>
              </a:r>
              <a:endParaRPr b="1" sz="17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91" name="Google Shape;91;p14"/>
          <p:cNvSpPr txBox="1"/>
          <p:nvPr/>
        </p:nvSpPr>
        <p:spPr>
          <a:xfrm>
            <a:off x="0" y="130500"/>
            <a:ext cx="4422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Lillian Pentecost, SEAS PF, Fall 2020 - Spring 2021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/>
          <p:nvPr/>
        </p:nvSpPr>
        <p:spPr>
          <a:xfrm>
            <a:off x="3277050" y="600256"/>
            <a:ext cx="5866544" cy="152020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5"/>
          <p:cNvSpPr/>
          <p:nvPr/>
        </p:nvSpPr>
        <p:spPr>
          <a:xfrm flipH="1">
            <a:off x="100" y="599000"/>
            <a:ext cx="3360300" cy="1520100"/>
          </a:xfrm>
          <a:prstGeom prst="rect">
            <a:avLst/>
          </a:prstGeom>
          <a:solidFill>
            <a:srgbClr val="0B714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5"/>
          <p:cNvSpPr/>
          <p:nvPr/>
        </p:nvSpPr>
        <p:spPr>
          <a:xfrm rot="-5400000">
            <a:off x="3260863" y="-328387"/>
            <a:ext cx="1521450" cy="3375825"/>
          </a:xfrm>
          <a:prstGeom prst="flowChartOffpageConnector">
            <a:avLst/>
          </a:prstGeom>
          <a:solidFill>
            <a:srgbClr val="0B714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5"/>
          <p:cNvSpPr/>
          <p:nvPr/>
        </p:nvSpPr>
        <p:spPr>
          <a:xfrm>
            <a:off x="99050" y="598800"/>
            <a:ext cx="5121600" cy="14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 u="sng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SEAS TF Training</a:t>
            </a:r>
            <a:endParaRPr b="1" sz="1700" u="sng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53670" lvl="0" marL="18288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Roboto Medium"/>
              <a:buChar char="➢"/>
            </a:pPr>
            <a:r>
              <a:rPr lang="en" sz="170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rPr>
              <a:t>Required micro-teaching for first-time TFs</a:t>
            </a:r>
            <a:endParaRPr sz="1700">
              <a:solidFill>
                <a:srgbClr val="FFFFFF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-153670" lvl="0" marL="18288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Roboto Medium"/>
              <a:buChar char="➢"/>
            </a:pPr>
            <a:r>
              <a:rPr lang="en" sz="170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rPr>
              <a:t>42 sessions with 110 TFs, 1 hr/session</a:t>
            </a:r>
            <a:endParaRPr sz="1700">
              <a:solidFill>
                <a:srgbClr val="FFFFFF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-153670" lvl="0" marL="18288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Roboto Medium"/>
              <a:buChar char="➢"/>
            </a:pPr>
            <a:r>
              <a:rPr lang="en" sz="170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rPr>
              <a:t>“Mini” micro-teaching, 1 PF &amp; 2-4 TFs</a:t>
            </a:r>
            <a:endParaRPr sz="1700">
              <a:solidFill>
                <a:srgbClr val="FFFFFF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-75" y="2157200"/>
            <a:ext cx="9144300" cy="28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Results</a:t>
            </a:r>
            <a:endParaRPr sz="16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4731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B7140"/>
              </a:buClr>
              <a:buSzPts val="1600"/>
              <a:buFont typeface="Roboto"/>
              <a:buChar char="●"/>
            </a:pPr>
            <a:r>
              <a:rPr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Higher engagement, response, and attendance rate than previous years (anecdotally)</a:t>
            </a:r>
            <a:endParaRPr sz="16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4731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B7140"/>
              </a:buClr>
              <a:buSzPts val="1600"/>
              <a:buFont typeface="Roboto"/>
              <a:buChar char="●"/>
            </a:pPr>
            <a:r>
              <a:rPr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Smaller group led to more time for reflection and cross-TF feedback</a:t>
            </a:r>
            <a:endParaRPr sz="16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4731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B7140"/>
              </a:buClr>
              <a:buSzPts val="1600"/>
              <a:buFont typeface="Roboto"/>
              <a:buChar char="●"/>
            </a:pPr>
            <a:r>
              <a:rPr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Piloting inclusive teaching strategies + discussions within micro-teaching</a:t>
            </a:r>
            <a:endParaRPr sz="16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Future Work</a:t>
            </a:r>
            <a:endParaRPr sz="16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4731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B7140"/>
              </a:buClr>
              <a:buSzPts val="1600"/>
              <a:buFont typeface="Roboto"/>
              <a:buChar char="●"/>
            </a:pPr>
            <a:r>
              <a:rPr b="1"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Suggest:</a:t>
            </a:r>
            <a:r>
              <a:rPr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 keep it remote for logistical reasons, keep it small for discussion, more SEAS PFs?</a:t>
            </a:r>
            <a:endParaRPr sz="16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4731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B7140"/>
              </a:buClr>
              <a:buSzPts val="1600"/>
              <a:buFont typeface="Roboto"/>
              <a:buChar char="●"/>
            </a:pPr>
            <a:r>
              <a:rPr b="1"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How could we do better to fit unique TF needs across SEAS?</a:t>
            </a:r>
            <a:r>
              <a:rPr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 → more PFs, tailor towards larger teaching staffs / courses vs. grad-to-other-grad TFs, for example</a:t>
            </a:r>
            <a:endParaRPr sz="16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0" y="130500"/>
            <a:ext cx="4422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Lillian Pentecost, SEAS PF, Fall 2020 - Spring 2021</a:t>
            </a:r>
            <a:endParaRPr/>
          </a:p>
        </p:txBody>
      </p:sp>
      <p:sp>
        <p:nvSpPr>
          <p:cNvPr id="102" name="Google Shape;102;p15"/>
          <p:cNvSpPr/>
          <p:nvPr/>
        </p:nvSpPr>
        <p:spPr>
          <a:xfrm>
            <a:off x="5419425" y="646975"/>
            <a:ext cx="37242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Key Issues</a:t>
            </a:r>
            <a:endParaRPr sz="16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4731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B7140"/>
              </a:buClr>
              <a:buSzPts val="1600"/>
              <a:buFont typeface="Roboto"/>
              <a:buChar char="●"/>
            </a:pPr>
            <a:r>
              <a:rPr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Everyone is Zoom-fatigued!!!</a:t>
            </a:r>
            <a:endParaRPr sz="16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4731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B7140"/>
              </a:buClr>
              <a:buSzPts val="1600"/>
              <a:buFont typeface="Roboto"/>
              <a:buChar char="●"/>
            </a:pPr>
            <a:r>
              <a:rPr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Lots of TFs!!!! </a:t>
            </a:r>
            <a:r>
              <a:rPr lang="en" sz="12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(training is mostly first-time TFs, full list is longer!)</a:t>
            </a:r>
            <a:endParaRPr sz="12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4731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B7140"/>
              </a:buClr>
              <a:buSzPts val="1600"/>
              <a:buFont typeface="Roboto"/>
              <a:buChar char="●"/>
            </a:pPr>
            <a:r>
              <a:rPr lang="en" sz="16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rPr>
              <a:t>Different TF needs!!!!</a:t>
            </a:r>
            <a:endParaRPr sz="1600">
              <a:solidFill>
                <a:srgbClr val="0B714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6"/>
          <p:cNvGrpSpPr/>
          <p:nvPr/>
        </p:nvGrpSpPr>
        <p:grpSpPr>
          <a:xfrm>
            <a:off x="77" y="4257690"/>
            <a:ext cx="9143734" cy="886100"/>
            <a:chOff x="1592998" y="2322568"/>
            <a:chExt cx="5957994" cy="643500"/>
          </a:xfrm>
        </p:grpSpPr>
        <p:sp>
          <p:nvSpPr>
            <p:cNvPr id="108" name="Google Shape;108;p16"/>
            <p:cNvSpPr/>
            <p:nvPr/>
          </p:nvSpPr>
          <p:spPr>
            <a:xfrm>
              <a:off x="3728375" y="2322568"/>
              <a:ext cx="3822600" cy="6435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6"/>
            <p:cNvSpPr/>
            <p:nvPr/>
          </p:nvSpPr>
          <p:spPr>
            <a:xfrm flipH="1">
              <a:off x="1975482" y="2322575"/>
              <a:ext cx="1752900" cy="642600"/>
            </a:xfrm>
            <a:prstGeom prst="rect">
              <a:avLst/>
            </a:prstGeom>
            <a:solidFill>
              <a:srgbClr val="0B714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6"/>
            <p:cNvSpPr/>
            <p:nvPr/>
          </p:nvSpPr>
          <p:spPr>
            <a:xfrm rot="-5400000">
              <a:off x="3294777" y="2141484"/>
              <a:ext cx="643355" cy="1005539"/>
            </a:xfrm>
            <a:prstGeom prst="flowChartOffpageConnector">
              <a:avLst/>
            </a:prstGeom>
            <a:solidFill>
              <a:srgbClr val="0B714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6"/>
            <p:cNvSpPr/>
            <p:nvPr/>
          </p:nvSpPr>
          <p:spPr>
            <a:xfrm>
              <a:off x="1975515" y="2399954"/>
              <a:ext cx="1797900" cy="49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 u="sng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Broader Themes and Questions</a:t>
              </a:r>
              <a:endParaRPr b="1" sz="1000" u="sng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12" name="Google Shape;112;p16"/>
            <p:cNvSpPr/>
            <p:nvPr/>
          </p:nvSpPr>
          <p:spPr>
            <a:xfrm>
              <a:off x="1592998" y="2322575"/>
              <a:ext cx="382500" cy="642300"/>
            </a:xfrm>
            <a:prstGeom prst="rect">
              <a:avLst/>
            </a:prstGeom>
            <a:solidFill>
              <a:srgbClr val="0B7743"/>
            </a:solidFill>
            <a:ln>
              <a:noFill/>
            </a:ln>
            <a:effectLst>
              <a:outerShdw blurRad="71438" rotWithShape="0" algn="bl" dir="2700000" dist="28575">
                <a:srgbClr val="000000">
                  <a:alpha val="17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6"/>
            <p:cNvSpPr/>
            <p:nvPr/>
          </p:nvSpPr>
          <p:spPr>
            <a:xfrm>
              <a:off x="1592998" y="2322575"/>
              <a:ext cx="382500" cy="642600"/>
            </a:xfrm>
            <a:prstGeom prst="rect">
              <a:avLst/>
            </a:prstGeom>
            <a:solidFill>
              <a:srgbClr val="0C814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5</a:t>
              </a:r>
              <a:endParaRPr b="1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14" name="Google Shape;114;p16"/>
            <p:cNvSpPr/>
            <p:nvPr/>
          </p:nvSpPr>
          <p:spPr>
            <a:xfrm>
              <a:off x="3920992" y="2323737"/>
              <a:ext cx="3630000" cy="64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How to teach towards pedagogy in a physical classroom from a virtual one?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How to stay engaged with a diverse set of SEAS TFs without being a nuisance?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How to foster more connections between SEAS TFs and Bok Center resources?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What are other contexts in which critical pedagogy reflections and techniques can be leveraged?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b="1"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How to recruit additional SEAS PFs or manage/structure this workload in future?</a:t>
              </a:r>
              <a:endParaRPr b="1"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5" name="Google Shape;115;p16"/>
          <p:cNvGrpSpPr/>
          <p:nvPr/>
        </p:nvGrpSpPr>
        <p:grpSpPr>
          <a:xfrm>
            <a:off x="77" y="3355999"/>
            <a:ext cx="9143857" cy="886100"/>
            <a:chOff x="1592998" y="2322568"/>
            <a:chExt cx="5958074" cy="643500"/>
          </a:xfrm>
        </p:grpSpPr>
        <p:sp>
          <p:nvSpPr>
            <p:cNvPr id="116" name="Google Shape;116;p16"/>
            <p:cNvSpPr/>
            <p:nvPr/>
          </p:nvSpPr>
          <p:spPr>
            <a:xfrm>
              <a:off x="3728375" y="2322568"/>
              <a:ext cx="3822600" cy="6435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6"/>
            <p:cNvSpPr/>
            <p:nvPr/>
          </p:nvSpPr>
          <p:spPr>
            <a:xfrm flipH="1">
              <a:off x="1975520" y="2322568"/>
              <a:ext cx="1867200" cy="642600"/>
            </a:xfrm>
            <a:prstGeom prst="rect">
              <a:avLst/>
            </a:prstGeom>
            <a:solidFill>
              <a:srgbClr val="0B714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6"/>
            <p:cNvSpPr/>
            <p:nvPr/>
          </p:nvSpPr>
          <p:spPr>
            <a:xfrm rot="-5400000">
              <a:off x="3292472" y="2143782"/>
              <a:ext cx="643355" cy="1000929"/>
            </a:xfrm>
            <a:prstGeom prst="flowChartOffpageConnector">
              <a:avLst/>
            </a:prstGeom>
            <a:solidFill>
              <a:srgbClr val="0B714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6"/>
            <p:cNvSpPr/>
            <p:nvPr/>
          </p:nvSpPr>
          <p:spPr>
            <a:xfrm>
              <a:off x="1975515" y="2399947"/>
              <a:ext cx="1867200" cy="49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 u="sng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Other SEAS Pedagogy-Related Initiatives, Activities &amp; Discussions</a:t>
              </a:r>
              <a:endParaRPr b="1" sz="1000" u="sng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109219" lvl="0" marL="18288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Roboto Medium"/>
                <a:buChar char="➢"/>
              </a:pPr>
              <a:r>
                <a:rPr lang="en" sz="1000">
                  <a:solidFill>
                    <a:schemeClr val="lt1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Responding to TF questions + needs</a:t>
              </a:r>
              <a:endParaRPr sz="10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  <a:p>
              <a:pPr indent="-109219" lvl="0" marL="18288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Roboto Medium"/>
                <a:buChar char="➢"/>
              </a:pPr>
              <a:r>
                <a:rPr lang="en" sz="1000">
                  <a:solidFill>
                    <a:schemeClr val="lt1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Great things on the horizon for next year</a:t>
              </a:r>
              <a:endParaRPr sz="10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</p:txBody>
        </p:sp>
        <p:sp>
          <p:nvSpPr>
            <p:cNvPr id="120" name="Google Shape;120;p16"/>
            <p:cNvSpPr/>
            <p:nvPr/>
          </p:nvSpPr>
          <p:spPr>
            <a:xfrm>
              <a:off x="1592998" y="2322568"/>
              <a:ext cx="382500" cy="642300"/>
            </a:xfrm>
            <a:prstGeom prst="rect">
              <a:avLst/>
            </a:prstGeom>
            <a:solidFill>
              <a:srgbClr val="0B7743"/>
            </a:solidFill>
            <a:ln>
              <a:noFill/>
            </a:ln>
            <a:effectLst>
              <a:outerShdw blurRad="71438" rotWithShape="0" algn="bl" dir="2700000" dist="28575">
                <a:srgbClr val="000000">
                  <a:alpha val="17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6"/>
            <p:cNvSpPr/>
            <p:nvPr/>
          </p:nvSpPr>
          <p:spPr>
            <a:xfrm>
              <a:off x="1592998" y="2322568"/>
              <a:ext cx="382500" cy="642600"/>
            </a:xfrm>
            <a:prstGeom prst="rect">
              <a:avLst/>
            </a:prstGeom>
            <a:solidFill>
              <a:srgbClr val="0C814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4</a:t>
              </a:r>
              <a:endParaRPr b="1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2" name="Google Shape;122;p16"/>
            <p:cNvSpPr/>
            <p:nvPr/>
          </p:nvSpPr>
          <p:spPr>
            <a:xfrm>
              <a:off x="3911772" y="2323748"/>
              <a:ext cx="3639300" cy="64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Regular emails to full TF list with resources and events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A handful of 1:1 teaching consultations throughout the year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TF feedback survey in Fall (results available) and Spring (results under collection)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SEAS DIB Fellows pilot program planning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Context and logistics for transition to Allston campus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Revamping CS290 curriculum towards professional development and “hidden grad student curriculum”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23" name="Google Shape;123;p16"/>
          <p:cNvGrpSpPr/>
          <p:nvPr/>
        </p:nvGrpSpPr>
        <p:grpSpPr>
          <a:xfrm>
            <a:off x="77" y="2454273"/>
            <a:ext cx="9143857" cy="886099"/>
            <a:chOff x="1592998" y="2322568"/>
            <a:chExt cx="5958074" cy="643500"/>
          </a:xfrm>
        </p:grpSpPr>
        <p:sp>
          <p:nvSpPr>
            <p:cNvPr id="124" name="Google Shape;124;p16"/>
            <p:cNvSpPr/>
            <p:nvPr/>
          </p:nvSpPr>
          <p:spPr>
            <a:xfrm>
              <a:off x="3728375" y="2322568"/>
              <a:ext cx="3822600" cy="6435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6"/>
            <p:cNvSpPr/>
            <p:nvPr/>
          </p:nvSpPr>
          <p:spPr>
            <a:xfrm flipH="1">
              <a:off x="1980281" y="2322570"/>
              <a:ext cx="1748100" cy="642600"/>
            </a:xfrm>
            <a:prstGeom prst="rect">
              <a:avLst/>
            </a:prstGeom>
            <a:solidFill>
              <a:srgbClr val="0B714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6"/>
            <p:cNvSpPr/>
            <p:nvPr/>
          </p:nvSpPr>
          <p:spPr>
            <a:xfrm rot="-5400000">
              <a:off x="3292472" y="2143783"/>
              <a:ext cx="643355" cy="1000929"/>
            </a:xfrm>
            <a:prstGeom prst="flowChartOffpageConnector">
              <a:avLst/>
            </a:prstGeom>
            <a:solidFill>
              <a:srgbClr val="0B714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6"/>
            <p:cNvSpPr/>
            <p:nvPr/>
          </p:nvSpPr>
          <p:spPr>
            <a:xfrm>
              <a:off x="1980320" y="2399948"/>
              <a:ext cx="1903800" cy="49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 u="sng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SEAS Teaching Practicum (ES301)</a:t>
              </a:r>
              <a:endParaRPr b="1" sz="1000" u="sng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109219" lvl="0" marL="18288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Roboto Medium"/>
                <a:buChar char="➢"/>
              </a:pPr>
              <a:r>
                <a:rPr lang="en" sz="1000">
                  <a:solidFill>
                    <a:schemeClr val="lt1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Voluntary pedagogy course co-led with John Girash for SEAS grad students (6 enrolled)</a:t>
              </a:r>
              <a:endParaRPr sz="10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  <a:p>
              <a:pPr indent="-109219" lvl="0" marL="18288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Roboto Medium"/>
                <a:buChar char="➢"/>
              </a:pPr>
              <a:r>
                <a:rPr lang="en" sz="1000">
                  <a:solidFill>
                    <a:schemeClr val="lt1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Weekly 2 hr meetings alternate teaching exercises and pedagogy discussions</a:t>
              </a:r>
              <a:endParaRPr sz="10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</p:txBody>
        </p:sp>
        <p:sp>
          <p:nvSpPr>
            <p:cNvPr id="128" name="Google Shape;128;p16"/>
            <p:cNvSpPr/>
            <p:nvPr/>
          </p:nvSpPr>
          <p:spPr>
            <a:xfrm>
              <a:off x="1592998" y="2322570"/>
              <a:ext cx="387300" cy="642300"/>
            </a:xfrm>
            <a:prstGeom prst="rect">
              <a:avLst/>
            </a:prstGeom>
            <a:solidFill>
              <a:srgbClr val="0B7743"/>
            </a:solidFill>
            <a:ln>
              <a:noFill/>
            </a:ln>
            <a:effectLst>
              <a:outerShdw blurRad="71438" rotWithShape="0" algn="bl" dir="2700000" dist="28575">
                <a:srgbClr val="000000">
                  <a:alpha val="17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16"/>
            <p:cNvSpPr/>
            <p:nvPr/>
          </p:nvSpPr>
          <p:spPr>
            <a:xfrm>
              <a:off x="1592998" y="2322570"/>
              <a:ext cx="387300" cy="642600"/>
            </a:xfrm>
            <a:prstGeom prst="rect">
              <a:avLst/>
            </a:prstGeom>
            <a:solidFill>
              <a:srgbClr val="0C814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3</a:t>
              </a:r>
              <a:endParaRPr b="1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0" name="Google Shape;130;p16"/>
            <p:cNvSpPr/>
            <p:nvPr/>
          </p:nvSpPr>
          <p:spPr>
            <a:xfrm>
              <a:off x="3911773" y="2323750"/>
              <a:ext cx="3639300" cy="64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Syllabus updates; organized activities and discussion topics; emphasize transparency in framing choices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Co-developed each course meeting and traded “lead” per-activity within class meetings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Balance of structured teaching and brainstorming exercises vs. open discussion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Meet each student 1:1 to review multiple teaching videos throughout semester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20" lvl="0" marL="54864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UPF workshop, invited faculty perspectives, other extra-impactful sessions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31" name="Google Shape;131;p16"/>
          <p:cNvGrpSpPr/>
          <p:nvPr/>
        </p:nvGrpSpPr>
        <p:grpSpPr>
          <a:xfrm>
            <a:off x="75" y="1552593"/>
            <a:ext cx="9143709" cy="886099"/>
            <a:chOff x="1592997" y="2322568"/>
            <a:chExt cx="5957978" cy="643500"/>
          </a:xfrm>
        </p:grpSpPr>
        <p:sp>
          <p:nvSpPr>
            <p:cNvPr id="132" name="Google Shape;132;p16"/>
            <p:cNvSpPr/>
            <p:nvPr/>
          </p:nvSpPr>
          <p:spPr>
            <a:xfrm>
              <a:off x="3728375" y="2322568"/>
              <a:ext cx="3822600" cy="6435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6"/>
            <p:cNvSpPr/>
            <p:nvPr/>
          </p:nvSpPr>
          <p:spPr>
            <a:xfrm flipH="1">
              <a:off x="1984782" y="2322573"/>
              <a:ext cx="1885500" cy="642600"/>
            </a:xfrm>
            <a:prstGeom prst="rect">
              <a:avLst/>
            </a:prstGeom>
            <a:solidFill>
              <a:srgbClr val="0B714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6"/>
            <p:cNvSpPr/>
            <p:nvPr/>
          </p:nvSpPr>
          <p:spPr>
            <a:xfrm rot="-5400000">
              <a:off x="3285556" y="2150701"/>
              <a:ext cx="643355" cy="987098"/>
            </a:xfrm>
            <a:prstGeom prst="flowChartOffpageConnector">
              <a:avLst/>
            </a:prstGeom>
            <a:solidFill>
              <a:srgbClr val="0B714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6"/>
            <p:cNvSpPr/>
            <p:nvPr/>
          </p:nvSpPr>
          <p:spPr>
            <a:xfrm>
              <a:off x="1984816" y="2399951"/>
              <a:ext cx="1986900" cy="49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 u="sng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Inclusive Pedagogy in STEM Reading Group</a:t>
              </a:r>
              <a:endParaRPr b="1" sz="1000" u="sng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109219" lvl="0" marL="18288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Roboto Medium"/>
                <a:buChar char="➢"/>
              </a:pPr>
              <a:r>
                <a:rPr lang="en" sz="1000">
                  <a:solidFill>
                    <a:schemeClr val="lt1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Open to all SEAS graduate students</a:t>
              </a:r>
              <a:endParaRPr sz="10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  <a:p>
              <a:pPr indent="-109219" lvl="0" marL="18288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Roboto Medium"/>
                <a:buChar char="➢"/>
              </a:pPr>
              <a:r>
                <a:rPr lang="en" sz="1000">
                  <a:solidFill>
                    <a:schemeClr val="lt1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Advertised explicitly to current TFs and ES301</a:t>
              </a:r>
              <a:endParaRPr sz="10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  <a:p>
              <a:pPr indent="-109219" lvl="0" marL="18288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Roboto Medium"/>
                <a:buChar char="➢"/>
              </a:pPr>
              <a:r>
                <a:rPr lang="en" sz="1000">
                  <a:solidFill>
                    <a:schemeClr val="lt1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Meet once-every-3-weeks to discuss readings</a:t>
              </a:r>
              <a:endParaRPr sz="10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  <a:p>
              <a:pPr indent="-109219" lvl="0" marL="18288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Roboto Medium"/>
                <a:buChar char="➢"/>
              </a:pPr>
              <a:r>
                <a:rPr lang="en" sz="1000">
                  <a:solidFill>
                    <a:schemeClr val="lt1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Attendance is 4-10, group input on themes</a:t>
              </a:r>
              <a:endParaRPr sz="100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</p:txBody>
        </p:sp>
        <p:sp>
          <p:nvSpPr>
            <p:cNvPr id="136" name="Google Shape;136;p16"/>
            <p:cNvSpPr/>
            <p:nvPr/>
          </p:nvSpPr>
          <p:spPr>
            <a:xfrm>
              <a:off x="1592998" y="2322573"/>
              <a:ext cx="391800" cy="642300"/>
            </a:xfrm>
            <a:prstGeom prst="rect">
              <a:avLst/>
            </a:prstGeom>
            <a:solidFill>
              <a:srgbClr val="0B7743"/>
            </a:solidFill>
            <a:ln>
              <a:noFill/>
            </a:ln>
            <a:effectLst>
              <a:outerShdw blurRad="71438" rotWithShape="0" algn="bl" dir="2700000" dist="28575">
                <a:srgbClr val="000000">
                  <a:alpha val="17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16"/>
            <p:cNvSpPr/>
            <p:nvPr/>
          </p:nvSpPr>
          <p:spPr>
            <a:xfrm>
              <a:off x="1592997" y="2322573"/>
              <a:ext cx="391800" cy="642600"/>
            </a:xfrm>
            <a:prstGeom prst="rect">
              <a:avLst/>
            </a:prstGeom>
            <a:solidFill>
              <a:srgbClr val="0C814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2</a:t>
              </a:r>
              <a:endParaRPr b="1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8" name="Google Shape;138;p16"/>
            <p:cNvSpPr/>
            <p:nvPr/>
          </p:nvSpPr>
          <p:spPr>
            <a:xfrm>
              <a:off x="3971719" y="2323753"/>
              <a:ext cx="3558300" cy="64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-96519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Inclusive teaching strategies (ideas vs. practice in different science classrooms)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19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Equity in group assignments and different types of learner-centered group activities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19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Many pathways towards STEM higher-ed and careers (&amp; what that means for instructors)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19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Formation/ value of STEM student identity (as a scientist vs. intersectional student identities more broadly)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39" name="Google Shape;139;p16"/>
          <p:cNvGrpSpPr/>
          <p:nvPr/>
        </p:nvGrpSpPr>
        <p:grpSpPr>
          <a:xfrm>
            <a:off x="75" y="650892"/>
            <a:ext cx="9144044" cy="886099"/>
            <a:chOff x="1592997" y="2322568"/>
            <a:chExt cx="5958196" cy="643500"/>
          </a:xfrm>
        </p:grpSpPr>
        <p:sp>
          <p:nvSpPr>
            <p:cNvPr id="140" name="Google Shape;140;p16"/>
            <p:cNvSpPr/>
            <p:nvPr/>
          </p:nvSpPr>
          <p:spPr>
            <a:xfrm>
              <a:off x="3728375" y="2322568"/>
              <a:ext cx="3822600" cy="6435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6"/>
            <p:cNvSpPr/>
            <p:nvPr/>
          </p:nvSpPr>
          <p:spPr>
            <a:xfrm flipH="1">
              <a:off x="1980292" y="2322574"/>
              <a:ext cx="1802400" cy="642600"/>
            </a:xfrm>
            <a:prstGeom prst="rect">
              <a:avLst/>
            </a:prstGeom>
            <a:solidFill>
              <a:srgbClr val="0B714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6"/>
            <p:cNvSpPr/>
            <p:nvPr/>
          </p:nvSpPr>
          <p:spPr>
            <a:xfrm rot="-5400000">
              <a:off x="3285557" y="2150702"/>
              <a:ext cx="643355" cy="987098"/>
            </a:xfrm>
            <a:prstGeom prst="flowChartOffpageConnector">
              <a:avLst/>
            </a:prstGeom>
            <a:solidFill>
              <a:srgbClr val="0B714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6"/>
            <p:cNvSpPr/>
            <p:nvPr/>
          </p:nvSpPr>
          <p:spPr>
            <a:xfrm>
              <a:off x="1980320" y="2399952"/>
              <a:ext cx="1885500" cy="49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 u="sng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SEAS TF Training</a:t>
              </a:r>
              <a:endParaRPr b="1" sz="1000" u="sng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109219" lvl="0" marL="18288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Roboto Medium"/>
                <a:buChar char="➢"/>
              </a:pPr>
              <a:r>
                <a:rPr lang="en" sz="10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Required micro-teaching for first-time TFs</a:t>
              </a:r>
              <a:endParaRPr sz="100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  <a:p>
              <a:pPr indent="-109219" lvl="0" marL="18288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Roboto Medium"/>
                <a:buChar char="➢"/>
              </a:pPr>
              <a:r>
                <a:rPr lang="en" sz="10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42 sessions with 110 TFs, 1 hr/session</a:t>
              </a:r>
              <a:endParaRPr sz="100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  <a:p>
              <a:pPr indent="-109219" lvl="0" marL="18288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Roboto Medium"/>
                <a:buChar char="➢"/>
              </a:pPr>
              <a:r>
                <a:rPr lang="en" sz="10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“Mini” micro-teaching, 1 PF &amp; 2-4 TFs</a:t>
              </a:r>
              <a:endParaRPr sz="100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</p:txBody>
        </p:sp>
        <p:sp>
          <p:nvSpPr>
            <p:cNvPr id="144" name="Google Shape;144;p16"/>
            <p:cNvSpPr/>
            <p:nvPr/>
          </p:nvSpPr>
          <p:spPr>
            <a:xfrm>
              <a:off x="1592998" y="2322574"/>
              <a:ext cx="387300" cy="642300"/>
            </a:xfrm>
            <a:prstGeom prst="rect">
              <a:avLst/>
            </a:prstGeom>
            <a:solidFill>
              <a:srgbClr val="0B7743"/>
            </a:solidFill>
            <a:ln>
              <a:noFill/>
            </a:ln>
            <a:effectLst>
              <a:outerShdw blurRad="71438" rotWithShape="0" algn="bl" dir="2700000" dist="28575">
                <a:srgbClr val="000000">
                  <a:alpha val="17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16"/>
            <p:cNvSpPr/>
            <p:nvPr/>
          </p:nvSpPr>
          <p:spPr>
            <a:xfrm>
              <a:off x="1592997" y="2322574"/>
              <a:ext cx="387300" cy="642600"/>
            </a:xfrm>
            <a:prstGeom prst="rect">
              <a:avLst/>
            </a:prstGeom>
            <a:solidFill>
              <a:srgbClr val="0C814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b="1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46" name="Google Shape;146;p16"/>
            <p:cNvSpPr/>
            <p:nvPr/>
          </p:nvSpPr>
          <p:spPr>
            <a:xfrm>
              <a:off x="3967093" y="2323754"/>
              <a:ext cx="3584100" cy="64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-96519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Higher engagement, response, and attendance rate than previous years (anecdotally)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19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Smaller group led to more time for reflection and cross-TF feedback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19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Piloting inclusive teaching strategies + discussions within micro-teaching (can/should be formalized?)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19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Suggest: keep it remote for logistical reasons, keep it small for discussion, more SEAS PFs?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-96519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B7140"/>
                </a:buClr>
                <a:buSzPts val="800"/>
                <a:buFont typeface="Roboto"/>
                <a:buChar char="●"/>
              </a:pPr>
              <a:r>
                <a:rPr lang="en" sz="800">
                  <a:solidFill>
                    <a:srgbClr val="0B7140"/>
                  </a:solidFill>
                  <a:latin typeface="Roboto"/>
                  <a:ea typeface="Roboto"/>
                  <a:cs typeface="Roboto"/>
                  <a:sym typeface="Roboto"/>
                </a:rPr>
                <a:t>How could we do better to fit unique TF needs across SEAS? → more PFs, tailor towards larger teaching staffs / courses vs. grad-to-other-grad TFs, for example</a:t>
              </a:r>
              <a:endParaRPr sz="800">
                <a:solidFill>
                  <a:srgbClr val="0B714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47" name="Google Shape;147;p16"/>
          <p:cNvSpPr txBox="1"/>
          <p:nvPr/>
        </p:nvSpPr>
        <p:spPr>
          <a:xfrm>
            <a:off x="0" y="130500"/>
            <a:ext cx="4422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Lillian Pentecost, SEAS PF, Fall 2020 - Spring 2021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