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0"/>
  </p:notesMasterIdLst>
  <p:sldIdLst>
    <p:sldId id="256" r:id="rId2"/>
    <p:sldId id="260" r:id="rId3"/>
    <p:sldId id="257" r:id="rId4"/>
    <p:sldId id="258" r:id="rId5"/>
    <p:sldId id="295" r:id="rId6"/>
    <p:sldId id="261" r:id="rId7"/>
    <p:sldId id="259" r:id="rId8"/>
    <p:sldId id="296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Ubuntu" panose="020B0604020202020204" charset="0"/>
      <p:regular r:id="rId15"/>
      <p:bold r:id="rId16"/>
      <p:italic r:id="rId17"/>
      <p:boldItalic r:id="rId18"/>
    </p:embeddedFont>
    <p:embeddedFont>
      <p:font typeface="Ubuntu Light" panose="020B0604020202020204" charset="0"/>
      <p:regular r:id="rId19"/>
      <p:bold r:id="rId20"/>
      <p:italic r:id="rId21"/>
      <p:boldItalic r:id="rId22"/>
    </p:embeddedFont>
    <p:embeddedFont>
      <p:font typeface="Work Sans Regular" panose="020B060402020202020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84379CE-DF76-49EC-B630-198188EDF416}">
  <a:tblStyle styleId="{B84379CE-DF76-49EC-B630-198188EDF41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70C1D61-F382-416E-A118-38419C8BC46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6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Google Shape;4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591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9438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930600" y="2056000"/>
            <a:ext cx="7282800" cy="5841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rtl="0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930600" y="2736802"/>
            <a:ext cx="7282800" cy="35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431800" rtl="0">
              <a:spcBef>
                <a:spcPts val="6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2pPr>
            <a:lvl3pPr marL="1371600" lvl="2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3pPr>
            <a:lvl4pPr marL="1828800" lvl="3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4pPr>
            <a:lvl5pPr marL="2286000" lvl="4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5pPr>
            <a:lvl6pPr marL="2743200" lvl="5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6pPr>
            <a:lvl7pPr marL="3200400" lvl="6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7pPr>
            <a:lvl8pPr marL="3657600" lvl="7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8pPr>
            <a:lvl9pPr marL="4114800" lvl="8" indent="-431800" rtl="0">
              <a:spcBef>
                <a:spcPts val="0"/>
              </a:spcBef>
              <a:spcAft>
                <a:spcPts val="0"/>
              </a:spcAft>
              <a:buSzPts val="3200"/>
              <a:buChar char="▫"/>
              <a:defRPr sz="32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465300" y="465400"/>
            <a:ext cx="465300" cy="36656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Arial"/>
              </a:rPr>
              <a:t>“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1"/>
          </p:nvPr>
        </p:nvSpPr>
        <p:spPr>
          <a:xfrm>
            <a:off x="930575" y="1415675"/>
            <a:ext cx="3402600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body" idx="2"/>
          </p:nvPr>
        </p:nvSpPr>
        <p:spPr>
          <a:xfrm>
            <a:off x="4810650" y="1415675"/>
            <a:ext cx="3402600" cy="278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gradFill>
          <a:gsLst>
            <a:gs pos="0">
              <a:schemeClr val="accent4"/>
            </a:gs>
            <a:gs pos="18000">
              <a:schemeClr val="accent3"/>
            </a:gs>
            <a:gs pos="41000">
              <a:schemeClr val="accent2"/>
            </a:gs>
            <a:gs pos="61000">
              <a:schemeClr val="accent1"/>
            </a:gs>
            <a:gs pos="82000">
              <a:schemeClr val="accent6"/>
            </a:gs>
            <a:gs pos="100000">
              <a:schemeClr val="accent5"/>
            </a:gs>
          </a:gsLst>
          <a:lin ang="2700006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Ubuntu"/>
              <a:buNone/>
              <a:defRPr sz="32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30600" y="1415684"/>
            <a:ext cx="7282800" cy="278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▪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lvl="1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lvl="2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lvl="3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r" rtl="0">
              <a:buNone/>
              <a:defRPr sz="1600" b="1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9" name="Google Shape;9;p1"/>
          <p:cNvGrpSpPr/>
          <p:nvPr/>
        </p:nvGrpSpPr>
        <p:grpSpPr>
          <a:xfrm>
            <a:off x="465300" y="465400"/>
            <a:ext cx="8213400" cy="4212750"/>
            <a:chOff x="465300" y="465400"/>
            <a:chExt cx="8213400" cy="4212750"/>
          </a:xfrm>
        </p:grpSpPr>
        <p:sp>
          <p:nvSpPr>
            <p:cNvPr id="10" name="Google Shape;10;p1"/>
            <p:cNvSpPr/>
            <p:nvPr/>
          </p:nvSpPr>
          <p:spPr>
            <a:xfrm rot="10800000">
              <a:off x="3221100" y="465400"/>
              <a:ext cx="5457600" cy="1395600"/>
            </a:xfrm>
            <a:prstGeom prst="corner">
              <a:avLst>
                <a:gd name="adj1" fmla="val 1582"/>
                <a:gd name="adj2" fmla="val 154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  <p:sp>
          <p:nvSpPr>
            <p:cNvPr id="11" name="Google Shape;11;p1"/>
            <p:cNvSpPr/>
            <p:nvPr/>
          </p:nvSpPr>
          <p:spPr>
            <a:xfrm>
              <a:off x="465300" y="3282550"/>
              <a:ext cx="5457600" cy="1395600"/>
            </a:xfrm>
            <a:prstGeom prst="corner">
              <a:avLst>
                <a:gd name="adj1" fmla="val 1582"/>
                <a:gd name="adj2" fmla="val 1544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Work Sans Regular"/>
                <a:ea typeface="Work Sans Regular"/>
                <a:cs typeface="Work Sans Regular"/>
                <a:sym typeface="Work Sans Regular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6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467">
          <p15:clr>
            <a:srgbClr val="EA4335"/>
          </p15:clr>
        </p15:guide>
        <p15:guide id="2" orient="horz" pos="2947">
          <p15:clr>
            <a:srgbClr val="EA4335"/>
          </p15:clr>
        </p15:guide>
        <p15:guide id="3" pos="586">
          <p15:clr>
            <a:srgbClr val="EA4335"/>
          </p15:clr>
        </p15:guide>
        <p15:guide id="4" orient="horz" pos="592">
          <p15:clr>
            <a:srgbClr val="EA4335"/>
          </p15:clr>
        </p15:guide>
        <p15:guide id="5" pos="5174">
          <p15:clr>
            <a:srgbClr val="EA4335"/>
          </p15:clr>
        </p15:guide>
        <p15:guide id="6" orient="horz" pos="2648">
          <p15:clr>
            <a:srgbClr val="EA4335"/>
          </p15:clr>
        </p15:guide>
        <p15:guide id="7" orient="horz" pos="293">
          <p15:clr>
            <a:srgbClr val="EA4335"/>
          </p15:clr>
        </p15:guide>
        <p15:guide id="8" pos="29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ctrTitle"/>
          </p:nvPr>
        </p:nvSpPr>
        <p:spPr>
          <a:xfrm>
            <a:off x="930600" y="939700"/>
            <a:ext cx="7282800" cy="326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Not just talking, doing</a:t>
            </a:r>
            <a:br>
              <a:rPr lang="en-US" dirty="0"/>
            </a:br>
            <a:br>
              <a:rPr lang="en-US" sz="1200" dirty="0"/>
            </a:br>
            <a:r>
              <a:rPr lang="en-US" sz="3200" b="0" dirty="0"/>
              <a:t>D.I.B. Initiatives in English</a:t>
            </a: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r>
              <a:rPr lang="en-US" sz="1800" b="0" dirty="0"/>
              <a:t>By Alex Creighton (he/they)</a:t>
            </a:r>
            <a:endParaRPr sz="3200" b="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811663" y="939750"/>
            <a:ext cx="7520673" cy="3264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dirty="0"/>
              <a:t>What I refer to as The Conversation  […] is a candid sharing of perspectives on race—grounded in facts—that leads to greater awareness, empathy, and action.</a:t>
            </a:r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dirty="0"/>
              <a:t>Dr. Robert Livingston, </a:t>
            </a:r>
            <a:r>
              <a:rPr lang="en-US" sz="1800" i="1" dirty="0"/>
              <a:t>The Conversation</a:t>
            </a:r>
            <a:endParaRPr sz="1800" dirty="0"/>
          </a:p>
        </p:txBody>
      </p:sp>
      <p:sp>
        <p:nvSpPr>
          <p:cNvPr id="80" name="Google Shape;80;p16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930600" y="886017"/>
            <a:ext cx="7282800" cy="364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Multi-Pronged Approach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974233-3016-43C9-816C-0616DCF90782}"/>
              </a:ext>
            </a:extLst>
          </p:cNvPr>
          <p:cNvSpPr/>
          <p:nvPr/>
        </p:nvSpPr>
        <p:spPr>
          <a:xfrm>
            <a:off x="796637" y="1943097"/>
            <a:ext cx="1941368" cy="11395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Ubuntu" panose="020B0604020202020204" charset="0"/>
              </a:rPr>
              <a:t>English 98r</a:t>
            </a:r>
          </a:p>
          <a:p>
            <a:pPr algn="ctr"/>
            <a:r>
              <a:rPr lang="en-US" sz="1800" dirty="0">
                <a:latin typeface="Ubuntu" panose="020B0604020202020204" charset="0"/>
              </a:rPr>
              <a:t>(Junior Tutorial)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36C4A66-4899-46BA-960C-08429F8F35C3}"/>
              </a:ext>
            </a:extLst>
          </p:cNvPr>
          <p:cNvSpPr/>
          <p:nvPr/>
        </p:nvSpPr>
        <p:spPr>
          <a:xfrm>
            <a:off x="3680114" y="2512865"/>
            <a:ext cx="1941368" cy="11395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Ubuntu" panose="020B0604020202020204" charset="0"/>
              </a:rPr>
              <a:t>English 350: Pedagogy Colloquium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65BFC9-5704-4FBD-ADE6-D84BF25F207E}"/>
              </a:ext>
            </a:extLst>
          </p:cNvPr>
          <p:cNvSpPr/>
          <p:nvPr/>
        </p:nvSpPr>
        <p:spPr>
          <a:xfrm>
            <a:off x="6445826" y="2001981"/>
            <a:ext cx="1832264" cy="113953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Ubuntu" panose="020B0604020202020204" charset="0"/>
              </a:rPr>
              <a:t>Department</a:t>
            </a:r>
          </a:p>
          <a:p>
            <a:pPr algn="ctr"/>
            <a:r>
              <a:rPr lang="en-US" sz="1800" dirty="0">
                <a:latin typeface="Ubuntu" panose="020B0604020202020204" charset="0"/>
              </a:rPr>
              <a:t>Development Committee</a:t>
            </a:r>
            <a:r>
              <a:rPr lang="en-US" dirty="0">
                <a:latin typeface="Ubuntu" panose="020B0604020202020204" charset="0"/>
              </a:rPr>
              <a:t> 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1781619-CF94-4810-9402-F3190815D3ED}"/>
              </a:ext>
            </a:extLst>
          </p:cNvPr>
          <p:cNvCxnSpPr/>
          <p:nvPr/>
        </p:nvCxnSpPr>
        <p:spPr>
          <a:xfrm flipH="1">
            <a:off x="2770909" y="1330036"/>
            <a:ext cx="1059873" cy="5091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4EACB12-7977-40C7-9B03-D378664F9594}"/>
              </a:ext>
            </a:extLst>
          </p:cNvPr>
          <p:cNvCxnSpPr>
            <a:cxnSpLocks/>
          </p:cNvCxnSpPr>
          <p:nvPr/>
        </p:nvCxnSpPr>
        <p:spPr>
          <a:xfrm>
            <a:off x="5288974" y="1330036"/>
            <a:ext cx="1226125" cy="50915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CD1E015-37D1-40DD-A50B-695083F2A566}"/>
              </a:ext>
            </a:extLst>
          </p:cNvPr>
          <p:cNvCxnSpPr>
            <a:cxnSpLocks/>
          </p:cNvCxnSpPr>
          <p:nvPr/>
        </p:nvCxnSpPr>
        <p:spPr>
          <a:xfrm>
            <a:off x="4572000" y="1349086"/>
            <a:ext cx="0" cy="98020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 idx="4294967295"/>
          </p:nvPr>
        </p:nvSpPr>
        <p:spPr>
          <a:xfrm>
            <a:off x="778200" y="834739"/>
            <a:ext cx="3582000" cy="4502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English 98r</a:t>
            </a:r>
            <a:br>
              <a:rPr lang="en" dirty="0"/>
            </a:br>
            <a:r>
              <a:rPr lang="en" sz="1800" b="0" dirty="0"/>
              <a:t>(Junior tutorial)</a:t>
            </a:r>
            <a:endParaRPr sz="1800" b="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5" name="Google Shape;1057;p48">
            <a:extLst>
              <a:ext uri="{FF2B5EF4-FFF2-40B4-BE49-F238E27FC236}">
                <a16:creationId xmlns:a16="http://schemas.microsoft.com/office/drawing/2014/main" id="{65E2C699-83D6-4AF3-94C9-341F4DEC2278}"/>
              </a:ext>
            </a:extLst>
          </p:cNvPr>
          <p:cNvGrpSpPr/>
          <p:nvPr/>
        </p:nvGrpSpPr>
        <p:grpSpPr>
          <a:xfrm>
            <a:off x="5184374" y="1594013"/>
            <a:ext cx="2432130" cy="2053936"/>
            <a:chOff x="3778727" y="4460423"/>
            <a:chExt cx="720160" cy="647438"/>
          </a:xfrm>
        </p:grpSpPr>
        <p:sp>
          <p:nvSpPr>
            <p:cNvPr id="26" name="Google Shape;1058;p48">
              <a:extLst>
                <a:ext uri="{FF2B5EF4-FFF2-40B4-BE49-F238E27FC236}">
                  <a16:creationId xmlns:a16="http://schemas.microsoft.com/office/drawing/2014/main" id="{1C8B22D6-CEA3-4410-83D5-CE81EF429C25}"/>
                </a:ext>
              </a:extLst>
            </p:cNvPr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059;p48">
              <a:extLst>
                <a:ext uri="{FF2B5EF4-FFF2-40B4-BE49-F238E27FC236}">
                  <a16:creationId xmlns:a16="http://schemas.microsoft.com/office/drawing/2014/main" id="{749BE3D2-2545-4425-977E-FFC078B587A9}"/>
                </a:ext>
              </a:extLst>
            </p:cNvPr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060;p48">
              <a:extLst>
                <a:ext uri="{FF2B5EF4-FFF2-40B4-BE49-F238E27FC236}">
                  <a16:creationId xmlns:a16="http://schemas.microsoft.com/office/drawing/2014/main" id="{14BF8D73-9BE1-4FA0-AA9D-3BAC26E7754A}"/>
                </a:ext>
              </a:extLst>
            </p:cNvPr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061;p48">
              <a:extLst>
                <a:ext uri="{FF2B5EF4-FFF2-40B4-BE49-F238E27FC236}">
                  <a16:creationId xmlns:a16="http://schemas.microsoft.com/office/drawing/2014/main" id="{7251EE4A-4D00-46FC-819C-69C7E5F66941}"/>
                </a:ext>
              </a:extLst>
            </p:cNvPr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062;p48">
              <a:extLst>
                <a:ext uri="{FF2B5EF4-FFF2-40B4-BE49-F238E27FC236}">
                  <a16:creationId xmlns:a16="http://schemas.microsoft.com/office/drawing/2014/main" id="{5146CB88-DE6E-4641-AB1E-4E37F9F2F68F}"/>
                </a:ext>
              </a:extLst>
            </p:cNvPr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063;p48">
              <a:extLst>
                <a:ext uri="{FF2B5EF4-FFF2-40B4-BE49-F238E27FC236}">
                  <a16:creationId xmlns:a16="http://schemas.microsoft.com/office/drawing/2014/main" id="{8345DED0-1AD4-4158-8712-1EB66713D487}"/>
                </a:ext>
              </a:extLst>
            </p:cNvPr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064;p48">
              <a:extLst>
                <a:ext uri="{FF2B5EF4-FFF2-40B4-BE49-F238E27FC236}">
                  <a16:creationId xmlns:a16="http://schemas.microsoft.com/office/drawing/2014/main" id="{EC3C967C-651E-43F0-8E42-87E02BF5830D}"/>
                </a:ext>
              </a:extLst>
            </p:cNvPr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7F81B5C-65EB-4E68-8B7E-340BAE999DC0}"/>
              </a:ext>
            </a:extLst>
          </p:cNvPr>
          <p:cNvSpPr txBox="1"/>
          <p:nvPr/>
        </p:nvSpPr>
        <p:spPr>
          <a:xfrm>
            <a:off x="5015345" y="1135133"/>
            <a:ext cx="264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Ubuntu" panose="020B0604020202020204" charset="0"/>
              </a:rPr>
              <a:t>D.I.B. Resources / Ideas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3C622-DA2B-4EC3-ACFB-00376706B5AA}"/>
              </a:ext>
            </a:extLst>
          </p:cNvPr>
          <p:cNvSpPr txBox="1"/>
          <p:nvPr/>
        </p:nvSpPr>
        <p:spPr>
          <a:xfrm flipH="1">
            <a:off x="5186149" y="3752815"/>
            <a:ext cx="242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Targeted Guidance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ctrTitle" idx="4294967295"/>
          </p:nvPr>
        </p:nvSpPr>
        <p:spPr>
          <a:xfrm>
            <a:off x="771273" y="807028"/>
            <a:ext cx="3582000" cy="45027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English 98r</a:t>
            </a:r>
            <a:br>
              <a:rPr lang="en" dirty="0"/>
            </a:br>
            <a:r>
              <a:rPr lang="en" sz="1800" b="0" dirty="0"/>
              <a:t>(Junior tutorial)</a:t>
            </a:r>
            <a:endParaRPr sz="1800" b="0" dirty="0"/>
          </a:p>
        </p:txBody>
      </p:sp>
      <p:sp>
        <p:nvSpPr>
          <p:cNvPr id="68" name="Google Shape;68;p14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25" name="Google Shape;1057;p48">
            <a:extLst>
              <a:ext uri="{FF2B5EF4-FFF2-40B4-BE49-F238E27FC236}">
                <a16:creationId xmlns:a16="http://schemas.microsoft.com/office/drawing/2014/main" id="{65E2C699-83D6-4AF3-94C9-341F4DEC2278}"/>
              </a:ext>
            </a:extLst>
          </p:cNvPr>
          <p:cNvGrpSpPr/>
          <p:nvPr/>
        </p:nvGrpSpPr>
        <p:grpSpPr>
          <a:xfrm>
            <a:off x="5184374" y="1594013"/>
            <a:ext cx="2432130" cy="2053936"/>
            <a:chOff x="3778727" y="4460423"/>
            <a:chExt cx="720160" cy="647438"/>
          </a:xfrm>
        </p:grpSpPr>
        <p:sp>
          <p:nvSpPr>
            <p:cNvPr id="26" name="Google Shape;1058;p48">
              <a:extLst>
                <a:ext uri="{FF2B5EF4-FFF2-40B4-BE49-F238E27FC236}">
                  <a16:creationId xmlns:a16="http://schemas.microsoft.com/office/drawing/2014/main" id="{1C8B22D6-CEA3-4410-83D5-CE81EF429C25}"/>
                </a:ext>
              </a:extLst>
            </p:cNvPr>
            <p:cNvSpPr/>
            <p:nvPr/>
          </p:nvSpPr>
          <p:spPr>
            <a:xfrm>
              <a:off x="3957011" y="4902228"/>
              <a:ext cx="364723" cy="110621"/>
            </a:xfrm>
            <a:custGeom>
              <a:avLst/>
              <a:gdLst/>
              <a:ahLst/>
              <a:cxnLst/>
              <a:rect l="l" t="t" r="r" b="b"/>
              <a:pathLst>
                <a:path w="640" h="194" extrusionOk="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1059;p48">
              <a:extLst>
                <a:ext uri="{FF2B5EF4-FFF2-40B4-BE49-F238E27FC236}">
                  <a16:creationId xmlns:a16="http://schemas.microsoft.com/office/drawing/2014/main" id="{749BE3D2-2545-4425-977E-FFC078B587A9}"/>
                </a:ext>
              </a:extLst>
            </p:cNvPr>
            <p:cNvSpPr/>
            <p:nvPr/>
          </p:nvSpPr>
          <p:spPr>
            <a:xfrm>
              <a:off x="4002092" y="4999728"/>
              <a:ext cx="275015" cy="108132"/>
            </a:xfrm>
            <a:custGeom>
              <a:avLst/>
              <a:gdLst/>
              <a:ahLst/>
              <a:cxnLst/>
              <a:rect l="l" t="t" r="r" b="b"/>
              <a:pathLst>
                <a:path w="483" h="190" extrusionOk="0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1060;p48">
              <a:extLst>
                <a:ext uri="{FF2B5EF4-FFF2-40B4-BE49-F238E27FC236}">
                  <a16:creationId xmlns:a16="http://schemas.microsoft.com/office/drawing/2014/main" id="{14BF8D73-9BE1-4FA0-AA9D-3BAC26E7754A}"/>
                </a:ext>
              </a:extLst>
            </p:cNvPr>
            <p:cNvSpPr/>
            <p:nvPr/>
          </p:nvSpPr>
          <p:spPr>
            <a:xfrm>
              <a:off x="3780312" y="4519014"/>
              <a:ext cx="718575" cy="115145"/>
            </a:xfrm>
            <a:custGeom>
              <a:avLst/>
              <a:gdLst/>
              <a:ahLst/>
              <a:cxnLst/>
              <a:rect l="l" t="t" r="r" b="b"/>
              <a:pathLst>
                <a:path w="1261" h="202" extrusionOk="0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1061;p48">
              <a:extLst>
                <a:ext uri="{FF2B5EF4-FFF2-40B4-BE49-F238E27FC236}">
                  <a16:creationId xmlns:a16="http://schemas.microsoft.com/office/drawing/2014/main" id="{7251EE4A-4D00-46FC-819C-69C7E5F66941}"/>
                </a:ext>
              </a:extLst>
            </p:cNvPr>
            <p:cNvSpPr/>
            <p:nvPr/>
          </p:nvSpPr>
          <p:spPr>
            <a:xfrm>
              <a:off x="3868662" y="4710395"/>
              <a:ext cx="541875" cy="112657"/>
            </a:xfrm>
            <a:custGeom>
              <a:avLst/>
              <a:gdLst/>
              <a:ahLst/>
              <a:cxnLst/>
              <a:rect l="l" t="t" r="r" b="b"/>
              <a:pathLst>
                <a:path w="951" h="198" extrusionOk="0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1062;p48">
              <a:extLst>
                <a:ext uri="{FF2B5EF4-FFF2-40B4-BE49-F238E27FC236}">
                  <a16:creationId xmlns:a16="http://schemas.microsoft.com/office/drawing/2014/main" id="{5146CB88-DE6E-4641-AB1E-4E37F9F2F68F}"/>
                </a:ext>
              </a:extLst>
            </p:cNvPr>
            <p:cNvSpPr/>
            <p:nvPr/>
          </p:nvSpPr>
          <p:spPr>
            <a:xfrm>
              <a:off x="3824940" y="4614704"/>
              <a:ext cx="629543" cy="114014"/>
            </a:xfrm>
            <a:custGeom>
              <a:avLst/>
              <a:gdLst/>
              <a:ahLst/>
              <a:cxnLst/>
              <a:rect l="l" t="t" r="r" b="b"/>
              <a:pathLst>
                <a:path w="1105" h="200" extrusionOk="0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1063;p48">
              <a:extLst>
                <a:ext uri="{FF2B5EF4-FFF2-40B4-BE49-F238E27FC236}">
                  <a16:creationId xmlns:a16="http://schemas.microsoft.com/office/drawing/2014/main" id="{8345DED0-1AD4-4158-8712-1EB66713D487}"/>
                </a:ext>
              </a:extLst>
            </p:cNvPr>
            <p:cNvSpPr/>
            <p:nvPr/>
          </p:nvSpPr>
          <p:spPr>
            <a:xfrm>
              <a:off x="3912610" y="4806085"/>
              <a:ext cx="453525" cy="112204"/>
            </a:xfrm>
            <a:custGeom>
              <a:avLst/>
              <a:gdLst/>
              <a:ahLst/>
              <a:cxnLst/>
              <a:rect l="l" t="t" r="r" b="b"/>
              <a:pathLst>
                <a:path w="796" h="197" extrusionOk="0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1064;p48">
              <a:extLst>
                <a:ext uri="{FF2B5EF4-FFF2-40B4-BE49-F238E27FC236}">
                  <a16:creationId xmlns:a16="http://schemas.microsoft.com/office/drawing/2014/main" id="{EC3C967C-651E-43F0-8E42-87E02BF5830D}"/>
                </a:ext>
              </a:extLst>
            </p:cNvPr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75" tIns="34275" rIns="68575" bIns="34275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57F81B5C-65EB-4E68-8B7E-340BAE999DC0}"/>
              </a:ext>
            </a:extLst>
          </p:cNvPr>
          <p:cNvSpPr txBox="1"/>
          <p:nvPr/>
        </p:nvSpPr>
        <p:spPr>
          <a:xfrm>
            <a:off x="5015345" y="1135133"/>
            <a:ext cx="264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Ubuntu" panose="020B0604020202020204" charset="0"/>
              </a:rPr>
              <a:t>D.I.B. Resources / Ideas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E3C622-DA2B-4EC3-ACFB-00376706B5AA}"/>
              </a:ext>
            </a:extLst>
          </p:cNvPr>
          <p:cNvSpPr txBox="1"/>
          <p:nvPr/>
        </p:nvSpPr>
        <p:spPr>
          <a:xfrm flipH="1">
            <a:off x="5186149" y="3752815"/>
            <a:ext cx="242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</a:rPr>
              <a:t>Targeted Guidance</a:t>
            </a:r>
          </a:p>
        </p:txBody>
      </p:sp>
      <p:sp>
        <p:nvSpPr>
          <p:cNvPr id="14" name="Google Shape;66;p14">
            <a:extLst>
              <a:ext uri="{FF2B5EF4-FFF2-40B4-BE49-F238E27FC236}">
                <a16:creationId xmlns:a16="http://schemas.microsoft.com/office/drawing/2014/main" id="{4E518011-922F-4E58-9480-7BA64A3E1A06}"/>
              </a:ext>
            </a:extLst>
          </p:cNvPr>
          <p:cNvSpPr txBox="1">
            <a:spLocks/>
          </p:cNvSpPr>
          <p:nvPr/>
        </p:nvSpPr>
        <p:spPr>
          <a:xfrm>
            <a:off x="605976" y="1500033"/>
            <a:ext cx="4019440" cy="31679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▪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342900" indent="-342900"/>
            <a:r>
              <a:rPr lang="en-US" sz="1800" b="1" dirty="0">
                <a:latin typeface="Ubuntu" panose="020B0604020202020204" charset="0"/>
              </a:rPr>
              <a:t>CURATION</a:t>
            </a:r>
            <a:r>
              <a:rPr lang="en-US" sz="1800" dirty="0">
                <a:latin typeface="Ubuntu" panose="020B0604020202020204" charset="0"/>
              </a:rPr>
              <a:t> of existing material</a:t>
            </a:r>
          </a:p>
          <a:p>
            <a:pPr marL="800100" lvl="1" indent="-342900"/>
            <a:r>
              <a:rPr lang="en-US" sz="1400" dirty="0">
                <a:latin typeface="Ubuntu" panose="020B0604020202020204" charset="0"/>
              </a:rPr>
              <a:t>Peer syllabi</a:t>
            </a:r>
          </a:p>
          <a:p>
            <a:pPr marL="800100" lvl="1" indent="-342900"/>
            <a:r>
              <a:rPr lang="en-US" sz="1400" dirty="0">
                <a:latin typeface="Ubuntu" panose="020B0604020202020204" charset="0"/>
              </a:rPr>
              <a:t>Bok guidance</a:t>
            </a:r>
            <a:endParaRPr lang="en-US" sz="1400" b="1" dirty="0">
              <a:latin typeface="Ubuntu" panose="020B0604020202020204" charset="0"/>
            </a:endParaRPr>
          </a:p>
          <a:p>
            <a:pPr marL="342900" indent="-342900"/>
            <a:r>
              <a:rPr lang="en-US" sz="1800" b="1" dirty="0">
                <a:latin typeface="Ubuntu" panose="020B0604020202020204" charset="0"/>
              </a:rPr>
              <a:t>Diversity</a:t>
            </a:r>
            <a:r>
              <a:rPr lang="en-US" sz="1800" dirty="0">
                <a:latin typeface="Ubuntu" panose="020B0604020202020204" charset="0"/>
              </a:rPr>
              <a:t> </a:t>
            </a:r>
          </a:p>
          <a:p>
            <a:pPr marL="800100" lvl="1" indent="-342900"/>
            <a:r>
              <a:rPr lang="en-US" sz="1400" dirty="0">
                <a:latin typeface="Ubuntu" panose="020B0604020202020204" charset="0"/>
              </a:rPr>
              <a:t>E.g., “Othello and Race”; gender theory and critical race theory.</a:t>
            </a:r>
          </a:p>
          <a:p>
            <a:pPr marL="342900" indent="-342900"/>
            <a:r>
              <a:rPr lang="en-US" sz="1800" b="1" dirty="0">
                <a:latin typeface="Ubuntu" panose="020B0604020202020204" charset="0"/>
              </a:rPr>
              <a:t>Inclusion</a:t>
            </a:r>
          </a:p>
          <a:p>
            <a:pPr marL="800100" lvl="1" indent="-342900"/>
            <a:r>
              <a:rPr lang="en-US" sz="1400" dirty="0">
                <a:latin typeface="Ubuntu" panose="020B0604020202020204" charset="0"/>
              </a:rPr>
              <a:t>Transparency</a:t>
            </a:r>
          </a:p>
          <a:p>
            <a:pPr marL="800100" lvl="1" indent="-342900"/>
            <a:r>
              <a:rPr lang="en-US" sz="1400" dirty="0">
                <a:latin typeface="Ubuntu" panose="020B0604020202020204" charset="0"/>
              </a:rPr>
              <a:t>Inclusive learning statement</a:t>
            </a:r>
          </a:p>
          <a:p>
            <a:pPr marL="800100" lvl="1" indent="-342900"/>
            <a:r>
              <a:rPr lang="en-US" sz="1400" dirty="0">
                <a:latin typeface="Ubuntu" panose="020B0604020202020204" charset="0"/>
              </a:rPr>
              <a:t>Welcoming language</a:t>
            </a:r>
          </a:p>
        </p:txBody>
      </p:sp>
    </p:spTree>
    <p:extLst>
      <p:ext uri="{BB962C8B-B14F-4D97-AF65-F5344CB8AC3E}">
        <p14:creationId xmlns:p14="http://schemas.microsoft.com/office/powerpoint/2010/main" val="1269694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/>
          </p:nvPr>
        </p:nvSpPr>
        <p:spPr>
          <a:xfrm>
            <a:off x="3913908" y="603721"/>
            <a:ext cx="4461165" cy="1018153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Development </a:t>
            </a:r>
            <a:br>
              <a:rPr lang="en" dirty="0"/>
            </a:br>
            <a:r>
              <a:rPr lang="en" dirty="0"/>
              <a:t>Committee</a:t>
            </a:r>
            <a:endParaRPr dirty="0"/>
          </a:p>
        </p:txBody>
      </p:sp>
      <p:sp>
        <p:nvSpPr>
          <p:cNvPr id="87" name="Google Shape;87;p17"/>
          <p:cNvSpPr txBox="1">
            <a:spLocks noGrp="1"/>
          </p:cNvSpPr>
          <p:nvPr>
            <p:ph type="sldNum" idx="12"/>
          </p:nvPr>
        </p:nvSpPr>
        <p:spPr>
          <a:xfrm>
            <a:off x="8213401" y="4248586"/>
            <a:ext cx="465300" cy="474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26E1E98-CA1F-4926-AF6B-04D634A6A3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117" y="658092"/>
            <a:ext cx="2870488" cy="3827316"/>
          </a:xfrm>
          <a:prstGeom prst="rect">
            <a:avLst/>
          </a:prstGeom>
        </p:spPr>
      </p:pic>
      <p:sp>
        <p:nvSpPr>
          <p:cNvPr id="9" name="Google Shape;66;p14">
            <a:extLst>
              <a:ext uri="{FF2B5EF4-FFF2-40B4-BE49-F238E27FC236}">
                <a16:creationId xmlns:a16="http://schemas.microsoft.com/office/drawing/2014/main" id="{169A039A-3389-46E7-8A7E-48313C567A20}"/>
              </a:ext>
            </a:extLst>
          </p:cNvPr>
          <p:cNvSpPr txBox="1">
            <a:spLocks/>
          </p:cNvSpPr>
          <p:nvPr/>
        </p:nvSpPr>
        <p:spPr>
          <a:xfrm>
            <a:off x="4030920" y="1937637"/>
            <a:ext cx="4019440" cy="2470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▪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3pPr>
            <a:lvl4pPr marL="1828800" marR="0" lvl="3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4pPr>
            <a:lvl5pPr marL="2286000" marR="0" lvl="4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5pPr>
            <a:lvl6pPr marL="2743200" marR="0" lvl="5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6pPr>
            <a:lvl7pPr marL="3200400" marR="0" lvl="6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7pPr>
            <a:lvl8pPr marL="3657600" marR="0" lvl="7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8pPr>
            <a:lvl9pPr marL="4114800" marR="0" lvl="8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Ubuntu Light"/>
              <a:buChar char="▫"/>
              <a:defRPr sz="2400" b="0" i="0" u="none" strike="noStrike" cap="none">
                <a:solidFill>
                  <a:schemeClr val="lt1"/>
                </a:solidFill>
                <a:latin typeface="Ubuntu Light"/>
                <a:ea typeface="Ubuntu Light"/>
                <a:cs typeface="Ubuntu Light"/>
                <a:sym typeface="Ubuntu Light"/>
              </a:defRPr>
            </a:lvl9pPr>
          </a:lstStyle>
          <a:p>
            <a:pPr marL="342900" indent="-342900"/>
            <a:r>
              <a:rPr lang="en-US" sz="1800" b="1" dirty="0">
                <a:latin typeface="Ubuntu" panose="020B0604020202020204" charset="0"/>
              </a:rPr>
              <a:t>Pedagogy Series</a:t>
            </a:r>
            <a:r>
              <a:rPr lang="en-US" sz="1800" dirty="0">
                <a:latin typeface="Ubuntu" panose="020B0604020202020204" charset="0"/>
              </a:rPr>
              <a:t> </a:t>
            </a:r>
          </a:p>
          <a:p>
            <a:pPr marL="342900" indent="-342900"/>
            <a:r>
              <a:rPr lang="en-US" sz="1800" b="1" dirty="0">
                <a:latin typeface="Ubuntu" panose="020B0604020202020204" charset="0"/>
              </a:rPr>
              <a:t>Anti-racist pedagogy resources</a:t>
            </a:r>
          </a:p>
          <a:p>
            <a:pPr marL="342900" indent="-342900"/>
            <a:r>
              <a:rPr lang="en-US" sz="1800" b="1" dirty="0">
                <a:latin typeface="Ubuntu" panose="020B0604020202020204" charset="0"/>
              </a:rPr>
              <a:t>Consultation</a:t>
            </a:r>
            <a:endParaRPr lang="en-US" sz="1800" dirty="0">
              <a:latin typeface="Ubuntu" panose="020B0604020202020204" charset="0"/>
            </a:endParaRPr>
          </a:p>
          <a:p>
            <a:pPr marL="800100" lvl="1" indent="-342900"/>
            <a:r>
              <a:rPr lang="en-US" sz="1800" dirty="0">
                <a:latin typeface="Ubuntu" panose="020B0604020202020204" charset="0"/>
              </a:rPr>
              <a:t>Statement of values</a:t>
            </a:r>
          </a:p>
          <a:p>
            <a:pPr marL="800100" lvl="1" indent="-342900"/>
            <a:r>
              <a:rPr lang="en-US" sz="1800" dirty="0">
                <a:latin typeface="Ubuntu" panose="020B0604020202020204" charset="0"/>
              </a:rPr>
              <a:t>Inclusive syllabus resources</a:t>
            </a:r>
          </a:p>
          <a:p>
            <a:pPr marL="800100" lvl="1" indent="-342900"/>
            <a:r>
              <a:rPr lang="en-US" sz="1800" dirty="0">
                <a:latin typeface="Ubuntu" panose="020B0604020202020204" charset="0"/>
              </a:rPr>
              <a:t>Grad student liaison</a:t>
            </a:r>
          </a:p>
          <a:p>
            <a:pPr marL="800100" lvl="1" indent="-342900"/>
            <a:r>
              <a:rPr lang="en-US" sz="1800" dirty="0">
                <a:latin typeface="Ubuntu" panose="020B0604020202020204" charset="0"/>
              </a:rPr>
              <a:t>Future planning</a:t>
            </a:r>
          </a:p>
          <a:p>
            <a:pPr marL="800100" lvl="1" indent="-342900"/>
            <a:endParaRPr lang="en-US" sz="1800" dirty="0">
              <a:latin typeface="Ubuntu" panose="020B060402020202020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>
            <a:spLocks noGrp="1"/>
          </p:cNvSpPr>
          <p:nvPr>
            <p:ph type="ctrTitle"/>
          </p:nvPr>
        </p:nvSpPr>
        <p:spPr>
          <a:xfrm>
            <a:off x="890718" y="647659"/>
            <a:ext cx="3319775" cy="85979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/>
              <a:t>English 350</a:t>
            </a:r>
            <a:br>
              <a:rPr lang="en" sz="3200" dirty="0"/>
            </a:br>
            <a:r>
              <a:rPr lang="en" sz="1800" dirty="0"/>
              <a:t>(Pedagogy Colloquium)</a:t>
            </a:r>
            <a:endParaRPr sz="1800" dirty="0"/>
          </a:p>
        </p:txBody>
      </p:sp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1361210" y="1828800"/>
            <a:ext cx="2899064" cy="24799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Problem: How do you train new teachers to teach difficult or sensitive texts? 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subTitle" idx="1"/>
          </p:nvPr>
        </p:nvSpPr>
        <p:spPr>
          <a:xfrm>
            <a:off x="1361210" y="1828800"/>
            <a:ext cx="2899064" cy="247996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Problem: How do you train new teachers to teach difficult or sensitive texts? 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4" name="Picture 3" descr="Text&#10;&#10;Description automatically generated with medium confidence">
            <a:extLst>
              <a:ext uri="{FF2B5EF4-FFF2-40B4-BE49-F238E27FC236}">
                <a16:creationId xmlns:a16="http://schemas.microsoft.com/office/drawing/2014/main" id="{08EFB9E2-C533-4906-8133-AA1116E6CA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0365" y="685800"/>
            <a:ext cx="2690371" cy="3771900"/>
          </a:xfrm>
          <a:prstGeom prst="rect">
            <a:avLst/>
          </a:prstGeom>
        </p:spPr>
      </p:pic>
      <p:sp>
        <p:nvSpPr>
          <p:cNvPr id="5" name="Google Shape;73;p15">
            <a:extLst>
              <a:ext uri="{FF2B5EF4-FFF2-40B4-BE49-F238E27FC236}">
                <a16:creationId xmlns:a16="http://schemas.microsoft.com/office/drawing/2014/main" id="{6CA84D0D-012C-466A-82D6-9229E519CB88}"/>
              </a:ext>
            </a:extLst>
          </p:cNvPr>
          <p:cNvSpPr txBox="1">
            <a:spLocks/>
          </p:cNvSpPr>
          <p:nvPr/>
        </p:nvSpPr>
        <p:spPr>
          <a:xfrm>
            <a:off x="890718" y="647659"/>
            <a:ext cx="3319775" cy="85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  <a:defRPr sz="44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  <a:defRPr sz="44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  <a:defRPr sz="44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  <a:defRPr sz="44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  <a:defRPr sz="44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  <a:defRPr sz="44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  <a:defRPr sz="44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  <a:defRPr sz="44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Ubuntu"/>
              <a:buNone/>
              <a:defRPr sz="4400" b="1" i="0" u="none" strike="noStrike" cap="none">
                <a:solidFill>
                  <a:schemeClr val="lt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pPr algn="ctr"/>
            <a:r>
              <a:rPr lang="en-US" sz="3200" dirty="0"/>
              <a:t>English 350</a:t>
            </a:r>
            <a:br>
              <a:rPr lang="en-US" sz="3200" dirty="0"/>
            </a:br>
            <a:r>
              <a:rPr lang="en-US" sz="1800" dirty="0"/>
              <a:t>(Pedagogy Colloquium)</a:t>
            </a:r>
          </a:p>
        </p:txBody>
      </p:sp>
    </p:spTree>
    <p:extLst>
      <p:ext uri="{BB962C8B-B14F-4D97-AF65-F5344CB8AC3E}">
        <p14:creationId xmlns:p14="http://schemas.microsoft.com/office/powerpoint/2010/main" val="3090590065"/>
      </p:ext>
    </p:extLst>
  </p:cSld>
  <p:clrMapOvr>
    <a:masterClrMapping/>
  </p:clrMapOvr>
</p:sld>
</file>

<file path=ppt/theme/theme1.xml><?xml version="1.0" encoding="utf-8"?>
<a:theme xmlns:a="http://schemas.openxmlformats.org/drawingml/2006/main" name="Isidore template">
  <a:themeElements>
    <a:clrScheme name="Custom 347">
      <a:dk1>
        <a:srgbClr val="0D0335"/>
      </a:dk1>
      <a:lt1>
        <a:srgbClr val="FFFFFF"/>
      </a:lt1>
      <a:dk2>
        <a:srgbClr val="573F68"/>
      </a:dk2>
      <a:lt2>
        <a:srgbClr val="E9DDEC"/>
      </a:lt2>
      <a:accent1>
        <a:srgbClr val="E9204E"/>
      </a:accent1>
      <a:accent2>
        <a:srgbClr val="ED4636"/>
      </a:accent2>
      <a:accent3>
        <a:srgbClr val="FCB42E"/>
      </a:accent3>
      <a:accent4>
        <a:srgbClr val="94C486"/>
      </a:accent4>
      <a:accent5>
        <a:srgbClr val="39B8E3"/>
      </a:accent5>
      <a:accent6>
        <a:srgbClr val="412D8C"/>
      </a:accent6>
      <a:hlink>
        <a:srgbClr val="FFFFFF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</TotalTime>
  <Words>219</Words>
  <Application>Microsoft Office PowerPoint</Application>
  <PresentationFormat>On-screen Show (16:9)</PresentationFormat>
  <Paragraphs>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Ubuntu</vt:lpstr>
      <vt:lpstr>Ubuntu Light</vt:lpstr>
      <vt:lpstr>Arial</vt:lpstr>
      <vt:lpstr>Work Sans Regular</vt:lpstr>
      <vt:lpstr>Isidore template</vt:lpstr>
      <vt:lpstr>Not just talking, doing  D.I.B. Initiatives in English   By Alex Creighton (he/they)</vt:lpstr>
      <vt:lpstr>PowerPoint Presentation</vt:lpstr>
      <vt:lpstr>Multi-Pronged Approach</vt:lpstr>
      <vt:lpstr>English 98r (Junior tutorial)</vt:lpstr>
      <vt:lpstr>English 98r (Junior tutorial)</vt:lpstr>
      <vt:lpstr>Development  Committee</vt:lpstr>
      <vt:lpstr>English 350 (Pedagogy Colloquium)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Alexander Creighton</dc:creator>
  <cp:lastModifiedBy>Alexander Creighton</cp:lastModifiedBy>
  <cp:revision>43</cp:revision>
  <dcterms:modified xsi:type="dcterms:W3CDTF">2021-05-03T20:48:23Z</dcterms:modified>
</cp:coreProperties>
</file>